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 autoAdjust="0"/>
    <p:restoredTop sz="93621" autoAdjust="0"/>
  </p:normalViewPr>
  <p:slideViewPr>
    <p:cSldViewPr>
      <p:cViewPr varScale="1">
        <p:scale>
          <a:sx n="104" d="100"/>
          <a:sy n="104" d="100"/>
        </p:scale>
        <p:origin x="1704" y="108"/>
      </p:cViewPr>
      <p:guideLst>
        <p:guide orient="horz" pos="230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6" Type="http://schemas.openxmlformats.org/officeDocument/2006/relationships/theme" Target="theme/theme1.xml" /><Relationship Id="rId65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4" Type="http://schemas.openxmlformats.org/officeDocument/2006/relationships/presProps" Target="presProps.xml" /><Relationship Id="rId67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6D9AF4F-8B83-4CF9-B9BC-6797249DF4F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170DAC2-FADD-411F-94E6-3F62BD7EAA7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55F5158-DF49-4522-9E30-058E5CA91374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1948D9E-673B-4494-808F-F6617CBAA3B1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7FA4994-3E26-4F47-9A0C-68996DA12BD2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4C7A8-6AA2-4DC1-A002-4C317C016B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sz="1400" dirty="0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78D34A47-BAFD-46DC-8452-3E2DC581552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8BF3B301-075E-42D1-A5E4-E0B2B33B308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FCACC434-E7E5-418E-B001-E82581AC3B19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4E433D6-4257-4996-A91D-048EB2CF82FB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3C4801D1-C85D-4463-B8B7-0E473DAE03E6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B77ACCC-4451-4349-9B05-44B2C941973E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0536AB5-172A-4DF1-A4A6-2A4FA0632A05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381000" y="609600"/>
            <a:ext cx="184150" cy="5386388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2" name="Picture 10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4000" y="6076950"/>
            <a:ext cx="6953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 b="1"/>
            </a:lvl1pPr>
          </a:lstStyle>
          <a:p>
            <a:pPr>
              <a:defRPr/>
            </a:pPr>
            <a:r>
              <a:rPr lang="en-US"/>
              <a:t>Page </a:t>
            </a:r>
            <a:fld id="{DF9DF07A-B376-46C2-AB2D-45A27792F108}" type="slidenum">
              <a:rPr lang="en-US"/>
              <a:pPr>
                <a:defRPr/>
              </a:pPr>
              <a:t>‹#›</a:t>
            </a:fld>
            <a:r>
              <a:rPr lang="en-US"/>
              <a:t> of  9</a:t>
            </a:r>
            <a:r>
              <a:rPr lang="en-US" sz="1400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45" r:id="rId1"/>
    <p:sldLayoutId id="2147486446" r:id="rId2"/>
    <p:sldLayoutId id="2147486447" r:id="rId3"/>
    <p:sldLayoutId id="2147486448" r:id="rId4"/>
    <p:sldLayoutId id="2147486449" r:id="rId5"/>
    <p:sldLayoutId id="2147486450" r:id="rId6"/>
    <p:sldLayoutId id="2147486451" r:id="rId7"/>
    <p:sldLayoutId id="2147486452" r:id="rId8"/>
    <p:sldLayoutId id="2147486453" r:id="rId9"/>
    <p:sldLayoutId id="2147486454" r:id="rId10"/>
    <p:sldLayoutId id="2147486455" r:id="rId11"/>
    <p:sldLayoutId id="2147486456" r:id="rId12"/>
    <p:sldLayoutId id="2147486457" r:id="rId13"/>
    <p:sldLayoutId id="2147486458" r:id="rId14"/>
  </p:sldLayoutIdLst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jp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jp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jp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jp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jp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jp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jp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jpg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jp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jpg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jpg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2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3.jpg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jpg" />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5.jpg" />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6.jpg" />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7.jpg" />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8.jpg" />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9.jpg" />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0.jpg" />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1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2.jpg" />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3.jpg" />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4.jp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Southeast,</a:t>
            </a:r>
            <a:r>
              <a:rPr/>
              <a:t> </a:t>
            </a:r>
            <a:r>
              <a:rPr/>
              <a:t>Botanical</a:t>
            </a:r>
            <a:r>
              <a:rPr/>
              <a:t> </a:t>
            </a:r>
            <a:r>
              <a:rPr/>
              <a:t>Heights,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End,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(September</a:t>
            </a:r>
            <a:r>
              <a:rPr/>
              <a:t> </a:t>
            </a:r>
            <a:r>
              <a:rPr/>
              <a:t>24,</a:t>
            </a:r>
            <a:r>
              <a:rPr/>
              <a:t> </a:t>
            </a:r>
            <a:r>
              <a:rPr/>
              <a:t>2019)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Botanical</a:t>
            </a:r>
            <a:r>
              <a:rPr/>
              <a:t> </a:t>
            </a:r>
            <a:r>
              <a:rPr/>
              <a:t>Heights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[1] "4 total crimes in August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"-77.8% change compared to August 2018 (18 total crimes)"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"1 crime(s) against persons in August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"0% change compared to August 2018 (1 crimes against persons)"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"53 total crimes in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"-32.1% change compared to this time in 2018 (78 total crimes)"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"9 crime(s) against persons in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"28.6% change compared to this time in 2018 (7 crimes against persons)"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Comparing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2019:</a:t>
            </a:r>
            <a:r>
              <a:rPr/>
              <a:t> </a:t>
            </a:r>
            <a:r>
              <a:rPr/>
              <a:t>Botanical</a:t>
            </a:r>
            <a:r>
              <a:rPr/>
              <a:t> </a:t>
            </a:r>
            <a:r>
              <a:rPr/>
              <a:t>Heights</a:t>
            </a:r>
          </a:p>
        </p:txBody>
      </p:sp>
      <p:pic>
        <p:nvPicPr>
          <p:cNvPr descr="bot_2018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2324100"/>
            <a:ext cx="9144000" cy="2209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t_2019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27200"/>
            <a:ext cx="9144000" cy="340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t_crimCa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100" y="0"/>
            <a:ext cx="9055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t_week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660400"/>
            <a:ext cx="9144000" cy="553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t_viole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384300"/>
            <a:ext cx="91440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t_day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52600"/>
            <a:ext cx="9144000" cy="335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</a:p>
        </p:txBody>
      </p:sp>
      <p:pic>
        <p:nvPicPr>
          <p:cNvPr descr="/Users/jesstevens/Documents/professional/wumcrc/safety-and-security/r-crime-mapping/results/bot/2019/bot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00" y="0"/>
            <a:ext cx="8572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professional/wumcrc/safety-and-security/r-crime-mapping/results/graphs/bot_crime_week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00" y="0"/>
            <a:ext cx="85852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2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</a:p>
        </p:txBody>
      </p:sp>
      <p:pic>
        <p:nvPicPr>
          <p:cNvPr descr="/Users/jesstevens/Documents/professional/wumcrc/safety-and-security/r-crime-mapping/results/district-2/2019/dst2_aug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16100" y="0"/>
            <a:ext cx="5511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FPSE</a:t>
            </a:r>
            <a:r>
              <a:rPr/>
              <a:t> </a:t>
            </a:r>
            <a:r>
              <a:rPr/>
              <a:t>August</a:t>
            </a:r>
            <a:r>
              <a:rPr/>
              <a:t> </a:t>
            </a:r>
            <a:r>
              <a:rPr/>
              <a:t>2019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[1] "20 total crimes in August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"11.1% change compared to August 2018 (18 total crimes)"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"1 crime(s) against persons in August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"-75.0% change compared to August 2018 (4 crimes against persons)"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"166 total crimes in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"25.8% change compared to this time in 2018 (132 total crimes)"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"27 crime(s) against persons in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"-20.6% change compared to this time in 2018 (34 crimes against persons)"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2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23 neighborhoods in District 2. The South Hampton neighborhood is split between District 2 and District 1.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minimum number of crimes in one neighborhood was 1 (Wydown Skinker)"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maximum number of crimes in one neighborhood was 72 (Tower Grove South)"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mean number of crimes in one neighborhood was 15.95"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minimum rate of crimes in one neighborhood was 0.95 (Wydown Skinker)"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maximum rate of crimes in one neighborhood was 12.9 (Cheltenham)"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mean rate of crimes in one neighborhood was 5.28"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[1] "121 total crimes in August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"0% change compared to August 2018 (121 total crimes)"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"18 crime(s) against persons in August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"38.5% change compared to August 2018 (13 crimes against persons)"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"770 total crimes in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"-8.33% change compared to this time in 2018 (840 total crimes)"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"101 crime(s) against persons in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"17.4% change compared to this time in 2018 (86 crimes against persons)"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Comparing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2019: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pic>
        <p:nvPicPr>
          <p:cNvPr descr="cwe_2018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2133600"/>
            <a:ext cx="9144000" cy="2590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we_2019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78000"/>
            <a:ext cx="9144000" cy="330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August</a:t>
            </a:r>
            <a:r>
              <a:rPr/>
              <a:t> </a:t>
            </a:r>
            <a:r>
              <a:rPr/>
              <a:t>2019</a:t>
            </a:r>
          </a:p>
        </p:txBody>
      </p:sp>
      <p:pic>
        <p:nvPicPr>
          <p:cNvPr descr="cwe_crimCa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6100" y="0"/>
            <a:ext cx="8039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we_week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11300" y="0"/>
            <a:ext cx="61214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we_viole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384300"/>
            <a:ext cx="91440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we_day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38200"/>
            <a:ext cx="9144000" cy="518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</a:p>
        </p:txBody>
      </p:sp>
      <p:pic>
        <p:nvPicPr>
          <p:cNvPr descr="/Users/jesstevens/Documents/professional/wumcrc/safety-and-security/r-crime-mapping/results/cwe/2019/august/cwe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August</a:t>
            </a:r>
            <a:r>
              <a:rPr/>
              <a:t> </a:t>
            </a:r>
            <a:r>
              <a:rPr/>
              <a:t>2019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[1] "12 total crimes in August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"200% change compared to August 2018 (4 total crimes)"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"6 crime(s) against persons in August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"Inf change compared to August 2018 (0 crimes against persons)"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"84 total crimes in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"25.4% change compared to this time in 2018 (67 total crimes)"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"16 crime(s) against persons in 2019"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"129% change compared to this time in 2018 (7 crimes against persons)"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Comparing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2019:</a:t>
            </a:r>
            <a:r>
              <a:rPr/>
              <a:t> </a:t>
            </a: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</a:t>
            </a:r>
          </a:p>
        </p:txBody>
      </p:sp>
      <p:pic>
        <p:nvPicPr>
          <p:cNvPr descr="fpse_2018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2019300"/>
            <a:ext cx="9144000" cy="281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WUMC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Comparing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2019</a:t>
            </a:r>
          </a:p>
        </p:txBody>
      </p:sp>
      <p:pic>
        <p:nvPicPr>
          <p:cNvPr descr="mc_2018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2324100"/>
            <a:ext cx="9144000" cy="2209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c_2019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816100"/>
            <a:ext cx="9144000" cy="3238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WUMC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August</a:t>
            </a:r>
            <a:r>
              <a:rPr/>
              <a:t> </a:t>
            </a:r>
            <a:r>
              <a:rPr/>
              <a:t>2019</a:t>
            </a:r>
          </a:p>
        </p:txBody>
      </p:sp>
      <p:pic>
        <p:nvPicPr>
          <p:cNvPr descr="mc_crimCa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6100" y="0"/>
            <a:ext cx="8039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c_day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38200"/>
            <a:ext cx="9144000" cy="518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c_larcenies_ca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736600"/>
            <a:ext cx="9144000" cy="538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c_larcenies_val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003300"/>
            <a:ext cx="9144000" cy="485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Med.</a:t>
            </a:r>
            <a:r>
              <a:rPr/>
              <a:t> </a:t>
            </a:r>
            <a:r>
              <a:rPr/>
              <a:t>Campus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Crime:</a:t>
            </a:r>
            <a:r>
              <a:rPr/>
              <a:t> </a:t>
            </a:r>
            <a:r>
              <a:rPr/>
              <a:t>August</a:t>
            </a:r>
            <a:r>
              <a:rPr/>
              <a:t> </a:t>
            </a:r>
            <a:r>
              <a:rPr/>
              <a:t>2019</a:t>
            </a:r>
          </a:p>
        </p:txBody>
      </p:sp>
      <p:pic>
        <p:nvPicPr>
          <p:cNvPr descr="/Users/jesstevens/Documents/professional/wumcrc/safety-and-security/r-crime-mapping/results/cwe/2019/august/mc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4500" y="0"/>
            <a:ext cx="82423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Cortex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</a:p>
        </p:txBody>
      </p:sp>
      <p:pic>
        <p:nvPicPr>
          <p:cNvPr descr="/Users/jesstevens/Documents/professional/wumcrc/safety-and-security/r-crime-mapping/results/cwe/2019/august/cwe_ctx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279400"/>
            <a:ext cx="9144000" cy="6286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</a:p>
        </p:txBody>
      </p:sp>
      <p:pic>
        <p:nvPicPr>
          <p:cNvPr descr="/Users/jesstevens/Documents/professional/wumcrc/safety-and-security/r-crime-mapping/results/district-5/2019/dst5_aug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9000" y="0"/>
            <a:ext cx="73787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minimum number of crimes in one neighborhood was 6 (Greater Ville)"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maximum number of crimes in one neighborhood was 121 (Central West End)"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mean number of crimes in one neighborhood was 27.27"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minimum rate of crimes in one neighborhood was 0.97 (Greater Ville)"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maximum rate of crimes in one neighborhood was 11.46 (Fountain Park)"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"The mean rate of crimes in one neighborhood was 7.02"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pse_2019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536700"/>
            <a:ext cx="9144000" cy="379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FPSE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</a:p>
        </p:txBody>
      </p:sp>
      <p:pic>
        <p:nvPicPr>
          <p:cNvPr descr="/Users/jesstevens/Documents/professional/wumcrc/safety-and-security/r-crime-mapping/results/fpse/2019/august/fps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FPSE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</a:p>
        </p:txBody>
      </p:sp>
      <p:pic>
        <p:nvPicPr>
          <p:cNvPr descr="/Users/jesstevens/Documents/professional/wumcrc/safety-and-security/r-crime-mapping/results/fpse/2019/august/fps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Grove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Improvement</a:t>
            </a:r>
            <a:r>
              <a:rPr/>
              <a:t> </a:t>
            </a:r>
            <a:r>
              <a:rPr/>
              <a:t>District</a:t>
            </a:r>
          </a:p>
        </p:txBody>
      </p:sp>
      <p:pic>
        <p:nvPicPr>
          <p:cNvPr descr="/Users/jesstevens/Documents/professional/wumcrc/safety-and-security/r-crime-mapping/results/fpse/2019/august/fpse_grov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320800"/>
            <a:ext cx="9144000" cy="421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FPSE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</a:p>
        </p:txBody>
      </p:sp>
      <p:pic>
        <p:nvPicPr>
          <p:cNvPr descr="/Users/jesstevens/Documents/professional/wumcrc/safety-and-security/r-crime-mapping/results/fpse/2019/august/fps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FPSE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pic>
        <p:nvPicPr>
          <p:cNvPr descr="fpse_larcenies_week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11300" y="0"/>
            <a:ext cx="61214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pse_larcenies_day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38200"/>
            <a:ext cx="9144000" cy="518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pse_larcenies_typ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22400" y="0"/>
            <a:ext cx="62992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pse_larcenies_valu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38200"/>
            <a:ext cx="9144000" cy="518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FPSE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professional/wumcrc/safety-and-security/r-crime-mapping/results/graphs/fpse_crime_week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00" y="0"/>
            <a:ext cx="8572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August</a:t>
            </a:r>
            <a:r>
              <a:rPr/>
              <a:t> </a:t>
            </a:r>
            <a:r>
              <a:rPr/>
              <a:t>2019</a:t>
            </a:r>
          </a:p>
        </p:txBody>
      </p:sp>
      <p:pic>
        <p:nvPicPr>
          <p:cNvPr descr="fpse_crimCa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100" y="0"/>
            <a:ext cx="9055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FPSE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professional/wumcrc/safety-and-security/r-crime-mapping/results/graphs/fpse_crime_time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00" y="0"/>
            <a:ext cx="85852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FPSE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professional/wumcrc/safety-and-security/r-crime-mapping/results/graphs/fpse_crimeCat_week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00" y="0"/>
            <a:ext cx="85852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CWE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</a:p>
        </p:txBody>
      </p:sp>
      <p:pic>
        <p:nvPicPr>
          <p:cNvPr descr="/Users/jesstevens/Documents/professional/wumcrc/safety-and-security/r-crime-mapping/results/cwe/2019/august/cw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CWE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</a:p>
        </p:txBody>
      </p:sp>
      <p:pic>
        <p:nvPicPr>
          <p:cNvPr descr="/Users/jesstevens/Documents/professional/wumcrc/safety-and-security/r-crime-mapping/results/cwe/2019/august/cw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CWE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</a:p>
        </p:txBody>
      </p:sp>
      <p:pic>
        <p:nvPicPr>
          <p:cNvPr descr="/Users/jesstevens/Documents/professional/wumcrc/safety-and-security/r-crime-mapping/results/cwe/2019/august/cw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CWE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pic>
        <p:nvPicPr>
          <p:cNvPr descr="cwe_larcenies_week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11300" y="0"/>
            <a:ext cx="61214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we_larcenies_day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38200"/>
            <a:ext cx="9144000" cy="518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we_larcenies_typ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22400" y="0"/>
            <a:ext cx="62992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we_larcenies_valu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38200"/>
            <a:ext cx="9144000" cy="518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pse_week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11300" y="0"/>
            <a:ext cx="61214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CWE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professional/wumcrc/safety-and-security/r-crime-mapping/results/graphs/cwe_crime_week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00" y="0"/>
            <a:ext cx="8572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CWE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professional/wumcrc/safety-and-security/r-crime-mapping/results/graphs/cwe_crime_time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00" y="0"/>
            <a:ext cx="85852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CWE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professional/wumcrc/safety-and-security/r-crime-mapping/results/graphs/cwe_crimeCat_weekd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00" y="0"/>
            <a:ext cx="85852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pse_viole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384300"/>
            <a:ext cx="91440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pse_day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38200"/>
            <a:ext cx="9144000" cy="518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</a:p>
        </p:txBody>
      </p:sp>
      <p:pic>
        <p:nvPicPr>
          <p:cNvPr descr="/Users/jesstevens/Documents/professional/wumcrc/safety-and-security/r-crime-mapping/results/fpse/2019/august/fpse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27650</TotalTime>
  <Words>2</Words>
  <Application>Microsoft Office PowerPoint</Application>
  <PresentationFormat>On-screen Show (4:3)</PresentationFormat>
  <Paragraphs>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Times New Roman</vt:lpstr>
      <vt:lpstr>Default Design</vt:lpstr>
      <vt:lpstr>PowerPoint Presentation</vt:lpstr>
      <vt:lpstr>PowerPoint Presentation</vt:lpstr>
      <vt:lpstr>PowerPoint Presentation</vt:lpstr>
    </vt:vector>
  </TitlesOfParts>
  <Company>BJC Health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 Park Southeast, Botanical Heights, Central West End, Medical Campus</dc:title>
  <dc:creator>Washington University Medical Center</dc:creator>
  <cp:keywords/>
  <dcterms:created xsi:type="dcterms:W3CDTF">2019-09-24T21:21:23Z</dcterms:created>
  <dcterms:modified xsi:type="dcterms:W3CDTF">2019-09-24T21:21:23Z</dcterms:modified>
</cp:coreProperties>
</file>